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8" r:id="rId1"/>
  </p:sldMasterIdLst>
  <p:notesMasterIdLst>
    <p:notesMasterId r:id="rId13"/>
  </p:notesMasterIdLst>
  <p:sldIdLst>
    <p:sldId id="256" r:id="rId2"/>
    <p:sldId id="293" r:id="rId3"/>
    <p:sldId id="258" r:id="rId4"/>
    <p:sldId id="259" r:id="rId5"/>
    <p:sldId id="260" r:id="rId6"/>
    <p:sldId id="265" r:id="rId7"/>
    <p:sldId id="296" r:id="rId8"/>
    <p:sldId id="278" r:id="rId9"/>
    <p:sldId id="294" r:id="rId10"/>
    <p:sldId id="285" r:id="rId11"/>
    <p:sldId id="29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ed Hat Display Black" panose="02010A03040201060303" pitchFamily="2" charset="0"/>
      <p:bold r:id="rId18"/>
      <p:boldItalic r:id="rId19"/>
    </p:embeddedFont>
    <p:embeddedFont>
      <p:font typeface="Red Hat Text" panose="02010503040201060303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845D9-6369-49C8-8727-13F84F9FAB24}">
  <a:tblStyle styleId="{212845D9-6369-49C8-8727-13F84F9FAB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2F15732-B958-4A86-A11A-B8F5D66055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18" Type="http://schemas.openxmlformats.org/officeDocument/2006/relationships/font" Target="fonts/font5.fntdata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font" Target="fonts/font8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4.fntdata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font" Target="fonts/font3.fntdata" /><Relationship Id="rId20" Type="http://schemas.openxmlformats.org/officeDocument/2006/relationships/font" Target="fonts/font7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font" Target="fonts/font2.fntdata" /><Relationship Id="rId23" Type="http://schemas.openxmlformats.org/officeDocument/2006/relationships/font" Target="fonts/font10.fntdata" /><Relationship Id="rId10" Type="http://schemas.openxmlformats.org/officeDocument/2006/relationships/slide" Target="slides/slide9.xml" /><Relationship Id="rId19" Type="http://schemas.openxmlformats.org/officeDocument/2006/relationships/font" Target="fonts/font6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1.fntdata" /><Relationship Id="rId22" Type="http://schemas.openxmlformats.org/officeDocument/2006/relationships/font" Target="fonts/font9.fntdata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8286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08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3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29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34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25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41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9a1df5d0a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9a1df5d0a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76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aa1b4ae63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aa1b4ae63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15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381" y="2381"/>
            <a:ext cx="6642640" cy="5138738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2375" y="2375"/>
            <a:ext cx="4762558" cy="4836719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375" y="2375"/>
            <a:ext cx="2872234" cy="2945059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55300" y="1991825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381" y="2381"/>
            <a:ext cx="6642640" cy="5138738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2375" y="2375"/>
            <a:ext cx="4762558" cy="4836719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75" y="2375"/>
            <a:ext cx="2872234" cy="2945059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855300" y="1583350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855300" y="2840054"/>
            <a:ext cx="7433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2381" y="2381"/>
            <a:ext cx="6642640" cy="5138738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2375" y="2375"/>
            <a:ext cx="4762558" cy="4836719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2375" y="2375"/>
            <a:ext cx="2872234" cy="2945059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351725" y="896325"/>
            <a:ext cx="6390000" cy="34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⊚"/>
              <a:defRPr sz="3600"/>
            </a:lvl1pPr>
            <a:lvl2pPr marL="914400" lvl="1" indent="-457200" rtl="0">
              <a:spcBef>
                <a:spcPts val="600"/>
              </a:spcBef>
              <a:spcAft>
                <a:spcPts val="0"/>
              </a:spcAft>
              <a:buSzPts val="3600"/>
              <a:buChar char="○"/>
              <a:defRPr sz="3600"/>
            </a:lvl2pPr>
            <a:lvl3pPr marL="1371600" lvl="2" indent="-457200" rtl="0">
              <a:spcBef>
                <a:spcPts val="600"/>
              </a:spcBef>
              <a:spcAft>
                <a:spcPts val="0"/>
              </a:spcAft>
              <a:buSzPts val="3600"/>
              <a:buChar char="■"/>
              <a:defRPr sz="3600"/>
            </a:lvl3pPr>
            <a:lvl4pPr marL="1828800" lvl="3" indent="-457200" rtl="0">
              <a:spcBef>
                <a:spcPts val="6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6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6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6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6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600"/>
              </a:spcBef>
              <a:spcAft>
                <a:spcPts val="6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609600" y="459575"/>
            <a:ext cx="918000" cy="1110900"/>
          </a:xfrm>
          <a:prstGeom prst="rect">
            <a:avLst/>
          </a:prstGeom>
          <a:noFill/>
          <a:ln>
            <a:noFill/>
          </a:ln>
          <a:effectLst>
            <a:outerShdw blurRad="85725" dist="38100" dir="5400000" algn="bl" rotWithShape="0">
              <a:schemeClr val="lt1">
                <a:alpha val="3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</a:rPr>
              <a:t>“</a:t>
            </a:r>
            <a:endParaRPr sz="9600" b="1">
              <a:solidFill>
                <a:schemeClr val="dk1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2381" y="2381"/>
            <a:ext cx="6642640" cy="5138738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2375" y="2375"/>
            <a:ext cx="4762558" cy="4836719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2375" y="2375"/>
            <a:ext cx="2872234" cy="2945059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2381" y="2381"/>
            <a:ext cx="6642640" cy="5138738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2375" y="2375"/>
            <a:ext cx="4762558" cy="4836719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2375" y="2375"/>
            <a:ext cx="2872234" cy="2945059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2381" y="2381"/>
            <a:ext cx="6642640" cy="5138738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2375" y="2375"/>
            <a:ext cx="4762558" cy="4836719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2375" y="2375"/>
            <a:ext cx="2872234" cy="2945059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855300" y="4177700"/>
            <a:ext cx="7433400" cy="3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6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2381" y="2381"/>
            <a:ext cx="6642640" cy="5138738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2375" y="2375"/>
            <a:ext cx="4762558" cy="4836719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2375" y="2375"/>
            <a:ext cx="2872234" cy="2945059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133295" y="3357568"/>
            <a:ext cx="5581977" cy="982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MX" sz="3200" b="1" i="1" dirty="0">
                <a:solidFill>
                  <a:schemeClr val="bg1"/>
                </a:solidFill>
              </a:rPr>
              <a:t>“No temas, te he redimido” </a:t>
            </a:r>
          </a:p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MX" sz="2000" b="1" i="1" dirty="0">
                <a:solidFill>
                  <a:schemeClr val="bg1"/>
                </a:solidFill>
              </a:rPr>
              <a:t>(Is 43, 1)</a:t>
            </a:r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2643174" y="785800"/>
            <a:ext cx="5500726" cy="221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 Hat Display Black"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ed Hat Display Black"/>
                <a:ea typeface="Red Hat Display Black"/>
                <a:cs typeface="Red Hat Display Black"/>
                <a:sym typeface="Red Hat Display Black"/>
              </a:rPr>
              <a:t>Misión Programática 2021 </a:t>
            </a:r>
            <a:endParaRPr kumimoji="0" lang="es-ES" sz="4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ed Hat Display Black"/>
              <a:ea typeface="Red Hat Display Black"/>
              <a:cs typeface="Red Hat Display Black"/>
              <a:sym typeface="Red Hat Display Black"/>
            </a:endParaRP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142858"/>
            <a:ext cx="759360" cy="78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67494"/>
            <a:ext cx="233901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94;p14"/>
          <p:cNvSpPr txBox="1">
            <a:spLocks/>
          </p:cNvSpPr>
          <p:nvPr/>
        </p:nvSpPr>
        <p:spPr>
          <a:xfrm>
            <a:off x="6429388" y="4857766"/>
            <a:ext cx="2643206" cy="2857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1"/>
            <a:ext cx="9180512" cy="5155453"/>
          </a:xfrm>
          <a:prstGeom prst="rect">
            <a:avLst/>
          </a:prstGeom>
        </p:spPr>
      </p:pic>
      <p:sp>
        <p:nvSpPr>
          <p:cNvPr id="16" name="Google Shape;94;p14"/>
          <p:cNvSpPr txBox="1">
            <a:spLocks/>
          </p:cNvSpPr>
          <p:nvPr/>
        </p:nvSpPr>
        <p:spPr>
          <a:xfrm>
            <a:off x="6429388" y="4857766"/>
            <a:ext cx="2643206" cy="2857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929058" y="71420"/>
            <a:ext cx="1585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800" b="1" dirty="0">
                <a:solidFill>
                  <a:srgbClr val="FFFF00"/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Oración</a:t>
            </a:r>
            <a:endParaRPr lang="es-ES" sz="2800" b="1" dirty="0">
              <a:solidFill>
                <a:srgbClr val="FFFF00"/>
              </a:solidFill>
              <a:latin typeface="Red Hat Text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793031"/>
            <a:ext cx="251549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Acto de Fe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Red Hat Text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Señor Dios, creo firmemente y confieso todas y cada uno de las cosas que la santa Iglesia católica propone, porque Tú,  oh Dios, revelaste todas esas cosas,        Tú, que eres la Eterna Verdad y Sabiduría   que no puede engañar ni ser engañada.            En esta fe está mi determinación de vivir y morir.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Amén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ed Hat Text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419872" y="1039251"/>
            <a:ext cx="23762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Acto de Esperanza</a:t>
            </a:r>
            <a:endParaRPr lang="es-ES" sz="1600" b="1" dirty="0">
              <a:solidFill>
                <a:schemeClr val="accent6">
                  <a:lumMod val="75000"/>
                </a:schemeClr>
              </a:solidFill>
              <a:latin typeface="Red Hat Text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600" b="1" dirty="0">
                <a:solidFill>
                  <a:schemeClr val="tx1"/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Espero, Señor Dios, que, por tu gracia, consiga la remisión de mis pecados y, después de esta vida, la felicidad eterna, porque Tú lo prometiste, Tú que eres infinitamente poderoso, fiel y misericordioso. En esta esperanza está mi determinación de vivir y morir.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600" b="1" dirty="0">
                <a:solidFill>
                  <a:schemeClr val="tx1"/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Amén.</a:t>
            </a:r>
            <a:endParaRPr lang="es-ES" sz="1600" b="1" dirty="0">
              <a:solidFill>
                <a:schemeClr val="tx1"/>
              </a:solidFill>
              <a:latin typeface="Red Hat Text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637961" y="946338"/>
            <a:ext cx="20384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Acto de Caridad</a:t>
            </a:r>
            <a:endParaRPr lang="es-ES" sz="1600" b="1" dirty="0">
              <a:solidFill>
                <a:schemeClr val="accent6">
                  <a:lumMod val="75000"/>
                </a:schemeClr>
              </a:solidFill>
              <a:latin typeface="Red Hat Text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600" b="1" dirty="0">
                <a:solidFill>
                  <a:schemeClr val="tx1"/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Señor Dios, te amo sobre todas las cosas y a mi prójimo por causa de ti, porque eres el Sumo Bien, infinito y perfectísimo, digno de todo amor. En esta caridad está mi determinación de vivir y morir. Amén</a:t>
            </a:r>
            <a:endParaRPr lang="es-MX" sz="1600" b="1" dirty="0">
              <a:solidFill>
                <a:schemeClr val="tx1"/>
              </a:solidFill>
              <a:latin typeface="Red Hat Text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77814" y="535781"/>
            <a:ext cx="3682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b="1" dirty="0">
                <a:solidFill>
                  <a:schemeClr val="tx1"/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En familia decimos la siguiente oración: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1;p34"/>
          <p:cNvSpPr txBox="1">
            <a:spLocks/>
          </p:cNvSpPr>
          <p:nvPr/>
        </p:nvSpPr>
        <p:spPr>
          <a:xfrm>
            <a:off x="4819976" y="195486"/>
            <a:ext cx="4000496" cy="57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ed Hat Display Black"/>
                <a:ea typeface="Red Hat Display Black"/>
                <a:cs typeface="Red Hat Display Black"/>
                <a:sym typeface="Red Hat Display Black"/>
              </a:rPr>
              <a:t>Compromiso de vida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ed Hat Display Black"/>
              <a:ea typeface="Red Hat Display Black"/>
              <a:cs typeface="Red Hat Display Black"/>
              <a:sym typeface="Red Hat Display Black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483768" y="3315637"/>
            <a:ext cx="60173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>
                  <a:lumMod val="25000"/>
                </a:schemeClr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es-MX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Colocar las acciones en un lugar visible e íntimo de la familia para que no se olvide y se ponga a trabajar y alcancemos a caminar con Cristo por la adhesión que buscamos en él. </a:t>
            </a:r>
            <a:endParaRPr kumimoji="0" lang="es-MX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ed Hat Text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95936" y="1864444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800" b="1" dirty="0">
                <a:solidFill>
                  <a:schemeClr val="bg1"/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Cada miembro de la familia va a escribir en un papel lo que hará para poder robustecer cada día su fe, esperanza y caridad.</a:t>
            </a:r>
            <a:endParaRPr lang="es-ES" sz="1800" b="1" dirty="0">
              <a:solidFill>
                <a:schemeClr val="bg1"/>
              </a:solidFill>
              <a:latin typeface="Red Hat Text" charset="0"/>
              <a:cs typeface="Arial" pitchFamily="34" charset="0"/>
            </a:endParaRPr>
          </a:p>
        </p:txBody>
      </p:sp>
      <p:pic>
        <p:nvPicPr>
          <p:cNvPr id="7" name="Google Shape;158;p21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6992" y="-4124994"/>
            <a:ext cx="8712968" cy="8220912"/>
          </a:xfrm>
          <a:prstGeom prst="pie">
            <a:avLst>
              <a:gd name="adj1" fmla="val 0"/>
              <a:gd name="adj2" fmla="val 5401453"/>
            </a:avLst>
          </a:prstGeom>
          <a:noFill/>
          <a:ln>
            <a:noFill/>
          </a:ln>
        </p:spPr>
      </p:pic>
      <p:sp>
        <p:nvSpPr>
          <p:cNvPr id="9" name="Google Shape;94;p14"/>
          <p:cNvSpPr txBox="1">
            <a:spLocks/>
          </p:cNvSpPr>
          <p:nvPr/>
        </p:nvSpPr>
        <p:spPr>
          <a:xfrm>
            <a:off x="6429388" y="4857766"/>
            <a:ext cx="2643206" cy="2857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4253707" y="-4929240"/>
            <a:ext cx="8507349" cy="9787006"/>
          </a:xfrm>
          <a:prstGeom prst="pie">
            <a:avLst>
              <a:gd name="adj1" fmla="val 21955"/>
              <a:gd name="adj2" fmla="val 5402057"/>
            </a:avLst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ctrTitle" idx="4294967295"/>
          </p:nvPr>
        </p:nvSpPr>
        <p:spPr>
          <a:xfrm>
            <a:off x="2214546" y="3643320"/>
            <a:ext cx="6572296" cy="78581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Red Hat Display Black" charset="0"/>
                <a:ea typeface="Calibri" pitchFamily="34" charset="0"/>
                <a:cs typeface="Times New Roman" pitchFamily="18" charset="0"/>
              </a:rPr>
              <a:t>Firmes en la fe, esperanza y caridad.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7" name="Google Shape;94;p14"/>
          <p:cNvSpPr txBox="1">
            <a:spLocks/>
          </p:cNvSpPr>
          <p:nvPr/>
        </p:nvSpPr>
        <p:spPr>
          <a:xfrm>
            <a:off x="6429388" y="4857766"/>
            <a:ext cx="2643206" cy="2857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604983" y="428610"/>
            <a:ext cx="4110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d Hat Text" charset="0"/>
              </a:rPr>
              <a:t>6ª  Catequesis Pascual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d Hat Text" charset="0"/>
            </a:endParaRPr>
          </a:p>
        </p:txBody>
      </p:sp>
      <p:sp>
        <p:nvSpPr>
          <p:cNvPr id="11" name="Google Shape;96;p14"/>
          <p:cNvSpPr txBox="1">
            <a:spLocks/>
          </p:cNvSpPr>
          <p:nvPr/>
        </p:nvSpPr>
        <p:spPr>
          <a:xfrm>
            <a:off x="3786182" y="2105658"/>
            <a:ext cx="5214974" cy="96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tabLst/>
              <a:defRPr/>
            </a:pPr>
            <a:r>
              <a:rPr lang="es-ES" sz="2800" b="1" dirty="0">
                <a:solidFill>
                  <a:schemeClr val="bg1"/>
                </a:solidFill>
                <a:latin typeface="Red Hat Display Black" charset="0"/>
                <a:ea typeface="Calibri" pitchFamily="34" charset="0"/>
                <a:cs typeface="Times New Roman" pitchFamily="18" charset="0"/>
                <a:sym typeface="Red Hat Display Black"/>
              </a:rPr>
              <a:t>L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Display Black" charset="0"/>
                <a:ea typeface="Calibri" pitchFamily="34" charset="0"/>
                <a:cs typeface="Times New Roman" pitchFamily="18" charset="0"/>
                <a:sym typeface="Red Hat Display Black"/>
              </a:rPr>
              <a:t>a existencia cristiana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Display Black" charset="0"/>
                <a:ea typeface="Calibri" pitchFamily="34" charset="0"/>
                <a:cs typeface="Times New Roman" pitchFamily="18" charset="0"/>
                <a:sym typeface="Red Hat Display Black"/>
              </a:rPr>
              <a:t> en el tiempo de pandemia. 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ed Hat Display Black"/>
              <a:ea typeface="Red Hat Display Black"/>
              <a:cs typeface="Red Hat Display Black"/>
              <a:sym typeface="Red Hat Display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912" y="-2875624"/>
            <a:ext cx="7199090" cy="5691932"/>
          </a:xfrm>
          <a:prstGeom prst="pie">
            <a:avLst>
              <a:gd name="adj1" fmla="val 21955"/>
              <a:gd name="adj2" fmla="val 5402057"/>
            </a:avLst>
          </a:prstGeom>
          <a:noFill/>
          <a:ln>
            <a:noFill/>
          </a:ln>
        </p:spPr>
      </p:pic>
      <p:sp>
        <p:nvSpPr>
          <p:cNvPr id="7" name="Google Shape;94;p14"/>
          <p:cNvSpPr txBox="1">
            <a:spLocks/>
          </p:cNvSpPr>
          <p:nvPr/>
        </p:nvSpPr>
        <p:spPr>
          <a:xfrm>
            <a:off x="6429388" y="4857766"/>
            <a:ext cx="2643206" cy="2857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8" name="Google Shape;97;p14"/>
          <p:cNvSpPr txBox="1">
            <a:spLocks/>
          </p:cNvSpPr>
          <p:nvPr/>
        </p:nvSpPr>
        <p:spPr>
          <a:xfrm>
            <a:off x="4678778" y="123478"/>
            <a:ext cx="4357718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Experiencia Humana</a:t>
            </a:r>
          </a:p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91881" y="843558"/>
            <a:ext cx="55092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Hombre llamado Pedro enfermó de covid-19.</a:t>
            </a:r>
          </a:p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Estuvo dos semanas y media inconsciente </a:t>
            </a:r>
          </a:p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 experiencia cambio su vida luego de despertar.</a:t>
            </a:r>
          </a:p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Como aficionado</a:t>
            </a:r>
            <a:r>
              <a:rPr lang="es-MX" sz="1600" b="1" dirty="0">
                <a:effectLst/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del futbol, aseguró que fue su partido mas importante contra el virus.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63688" y="2427734"/>
            <a:ext cx="7205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Empezó con malestares comunes como cualquier otro, pero se puso grave.</a:t>
            </a:r>
          </a:p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 diagnosticaron covid-19, pues la fiebre y temperatura alta le dificultaban respirar. Había que intubarlo.</a:t>
            </a:r>
            <a:endParaRPr lang="es-MX" sz="1600" b="1" dirty="0">
              <a:effectLst/>
              <a:latin typeface="Red Hat Tex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71600" y="3550588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Fue cuando perdió el conocimiento. </a:t>
            </a:r>
          </a:p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Las probabilidades de vivir eran pocas.</a:t>
            </a:r>
          </a:p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 familia vivía en la incertidumbre.</a:t>
            </a:r>
          </a:p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Al despertar estaba irreconocible, perdió 25 kilos. </a:t>
            </a:r>
          </a:p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Lucho por vivir, pero su cuerpo no respondía.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4;p14"/>
          <p:cNvSpPr txBox="1">
            <a:spLocks/>
          </p:cNvSpPr>
          <p:nvPr/>
        </p:nvSpPr>
        <p:spPr>
          <a:xfrm>
            <a:off x="6429388" y="4857766"/>
            <a:ext cx="2643206" cy="2857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7" name="Google Shape;97;p14"/>
          <p:cNvSpPr txBox="1">
            <a:spLocks/>
          </p:cNvSpPr>
          <p:nvPr/>
        </p:nvSpPr>
        <p:spPr>
          <a:xfrm>
            <a:off x="4211960" y="272054"/>
            <a:ext cx="4357718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Experiencia Humana</a:t>
            </a:r>
          </a:p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38"/>
            <a:ext cx="3419872" cy="316835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55212" y="888271"/>
            <a:ext cx="5437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</a:rPr>
              <a:t>Escuchaba las voces compasivas de médicos y enfermeras, que lo alentaban a seguir en la lucha.</a:t>
            </a: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</a:rPr>
              <a:t>Le animaron, aunque las probabilidades de sobrevivencia eran pocas, </a:t>
            </a:r>
          </a:p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</a:rPr>
              <a:t>Los médicos no perdieron la fe.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051720" y="2472447"/>
            <a:ext cx="6807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 familia también le alentaban y oraban a Dios por él</a:t>
            </a:r>
          </a:p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effectLst/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Él como fiel creyente se abandonó en las manos de Dios y de los médicos </a:t>
            </a:r>
          </a:p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Salió adelante y compartió su testimonio, animando a otros a ponerse en manos de Dios y de los médicos: a confiar.</a:t>
            </a:r>
            <a:endParaRPr lang="es-MX" sz="1600" b="1" dirty="0">
              <a:effectLst/>
              <a:latin typeface="Red Hat Tex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83568" y="3973001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 familia agradeció a Dios y al equipo medico en que la familia se unió más y compartieron la alegría de saber que había vencido al virus, y experimentando viva compasión por otros enfermos y sus familias, especialmente por aquellos que no lograron sobrevivir.</a:t>
            </a:r>
            <a:endParaRPr lang="es-MX" sz="1600" b="1" dirty="0">
              <a:effectLst/>
              <a:latin typeface="Red Hat Tex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4;p14"/>
          <p:cNvSpPr txBox="1">
            <a:spLocks/>
          </p:cNvSpPr>
          <p:nvPr/>
        </p:nvSpPr>
        <p:spPr>
          <a:xfrm>
            <a:off x="6429388" y="4857766"/>
            <a:ext cx="2643206" cy="2857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6" name="Google Shape;96;p14"/>
          <p:cNvSpPr txBox="1">
            <a:spLocks/>
          </p:cNvSpPr>
          <p:nvPr/>
        </p:nvSpPr>
        <p:spPr>
          <a:xfrm>
            <a:off x="4030376" y="294556"/>
            <a:ext cx="4256400" cy="56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Red Hat Text" charset="0"/>
                <a:ea typeface="Calibri" pitchFamily="34" charset="0"/>
                <a:cs typeface="Times New Roman" pitchFamily="18" charset="0"/>
                <a:sym typeface="Red Hat Display Black"/>
              </a:rPr>
              <a:t>Iluminación Bíblica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Red Hat Text" charset="0"/>
              <a:ea typeface="Red Hat Display Black"/>
              <a:cs typeface="Red Hat Display Black"/>
              <a:sym typeface="Red Hat Display Black"/>
            </a:endParaRPr>
          </a:p>
        </p:txBody>
      </p:sp>
      <p:pic>
        <p:nvPicPr>
          <p:cNvPr id="9" name="Google Shape;300;p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3857684" y="-3286166"/>
            <a:ext cx="7661795" cy="6570305"/>
          </a:xfrm>
          <a:prstGeom prst="pie">
            <a:avLst>
              <a:gd name="adj1" fmla="val 0"/>
              <a:gd name="adj2" fmla="val 5401453"/>
            </a:avLst>
          </a:prstGeom>
          <a:noFill/>
          <a:ln>
            <a:noFill/>
          </a:ln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928662" y="3032002"/>
            <a:ext cx="807249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Jesús extendió la mano y lo tocó, diciendo: «Lo quiero, queda limpio». Y al instante la lepra desapareció. Él le ordenó que no se lo dijera a nadie, pero añadió: «Ve a presentarte al sacerdote y entrega por tu purificación la ofrenda que ordenó Moisés, para que les sirva de testimonio». Su fama se extendía cada vez más y acudían grandes multitudes para escucharlo y hacerse curar de sus enfermedades.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800" b="1" dirty="0">
                <a:solidFill>
                  <a:schemeClr val="bg1"/>
                </a:solidFill>
                <a:latin typeface="Red Hat Text" charset="0"/>
                <a:cs typeface="Times New Roman" pitchFamily="18" charset="0"/>
              </a:rPr>
              <a:t>Palabra del Señor.</a:t>
            </a:r>
            <a:endParaRPr kumimoji="0" lang="es-MX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ed Hat Text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357554" y="1071552"/>
            <a:ext cx="5786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800" b="1" dirty="0">
                <a:solidFill>
                  <a:schemeClr val="bg1"/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Del Evangelio según San Lucas 5, 12- 15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s-ES" sz="1800" b="1" dirty="0">
              <a:solidFill>
                <a:schemeClr val="bg1"/>
              </a:solidFill>
              <a:latin typeface="Red Hat Text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800" b="1" dirty="0">
                <a:solidFill>
                  <a:schemeClr val="bg1"/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Mientras Jesús estaba en una ciudad, se presentó un hombre cubierto de lepra. Al ver a Jesús, se postró ante él y le rogó: «Señor, si quieres, puedes curarme». </a:t>
            </a:r>
            <a:endParaRPr lang="es-E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-2972866"/>
            <a:ext cx="5688780" cy="5949661"/>
          </a:xfrm>
          <a:prstGeom prst="pie">
            <a:avLst>
              <a:gd name="adj1" fmla="val 0"/>
              <a:gd name="adj2" fmla="val 5401453"/>
            </a:avLst>
          </a:prstGeom>
          <a:noFill/>
          <a:ln>
            <a:noFill/>
          </a:ln>
        </p:spPr>
      </p:pic>
      <p:sp>
        <p:nvSpPr>
          <p:cNvPr id="6" name="Google Shape;94;p14"/>
          <p:cNvSpPr txBox="1">
            <a:spLocks/>
          </p:cNvSpPr>
          <p:nvPr/>
        </p:nvSpPr>
        <p:spPr>
          <a:xfrm>
            <a:off x="6429388" y="4857766"/>
            <a:ext cx="2643206" cy="2857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7" name="Google Shape;160;p21"/>
          <p:cNvSpPr txBox="1">
            <a:spLocks/>
          </p:cNvSpPr>
          <p:nvPr/>
        </p:nvSpPr>
        <p:spPr>
          <a:xfrm>
            <a:off x="4139952" y="102323"/>
            <a:ext cx="4429156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ed Hat Display Black"/>
                <a:ea typeface="Red Hat Display Black"/>
                <a:cs typeface="Red Hat Display Black"/>
                <a:sym typeface="Red Hat Display Black"/>
              </a:rPr>
              <a:t>Vivencia Cristiana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ed Hat Display Black"/>
              <a:ea typeface="Red Hat Display Black"/>
              <a:cs typeface="Red Hat Display Black"/>
              <a:sym typeface="Red Hat Display Black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87824" y="941695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 pandemia nos ha hecho ver el sufrimiento y tantas pérdidas humanas.</a:t>
            </a:r>
          </a:p>
          <a:p>
            <a:pPr marL="285750" indent="-285750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Cuesta trabajo discernir lo que Dios quiere.</a:t>
            </a:r>
          </a:p>
          <a:p>
            <a:pPr marL="285750" indent="-285750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 piensa que es un castigo.</a:t>
            </a:r>
          </a:p>
          <a:p>
            <a:pPr marL="285750" indent="-285750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nos enseña a  ser mas solidarios, fraternos y corresponsables con todos.</a:t>
            </a:r>
          </a:p>
          <a:p>
            <a:pPr marL="285750" indent="-285750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El cristiano está llamado a llevar esperanza  a todos.</a:t>
            </a:r>
          </a:p>
          <a:p>
            <a:pPr marL="285750" indent="-285750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que abran su corazón y confíen en Dios.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84844" y="3250739"/>
            <a:ext cx="7863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</a:rPr>
              <a:t>San Juan Pablo II afirma: </a:t>
            </a:r>
            <a:r>
              <a:rPr lang="es-MX" sz="1600" b="1" i="1" dirty="0">
                <a:latin typeface="Red Hat Text" panose="020B0604020202020204" charset="0"/>
              </a:rPr>
              <a:t>Para hallar el sentido profundo del sufrimiento, hay que abrirse, hay que acoger la luz de la Revelación, </a:t>
            </a:r>
          </a:p>
          <a:p>
            <a:pPr marL="285750" indent="-285750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i="1" dirty="0">
                <a:latin typeface="Red Hat Text" panose="020B0604020202020204" charset="0"/>
              </a:rPr>
              <a:t>El Amor es también la fuente más plena de la respuesta a la pregunta sobre el sentido del sufrimiento. Esta pregunta ha sido dada por Dios al hombre en la cruz de Jesucristo </a:t>
            </a:r>
            <a:r>
              <a:rPr lang="es-MX" sz="1600" b="1" dirty="0">
                <a:latin typeface="Red Hat Text" panose="020B0604020202020204" charset="0"/>
              </a:rPr>
              <a:t>(Cfr. </a:t>
            </a:r>
            <a:r>
              <a:rPr lang="es-MX" sz="1600" b="1" i="1" dirty="0" err="1">
                <a:latin typeface="Red Hat Text" panose="020B0604020202020204" charset="0"/>
              </a:rPr>
              <a:t>Salvifici</a:t>
            </a:r>
            <a:r>
              <a:rPr lang="es-MX" sz="1600" b="1" i="1" dirty="0">
                <a:latin typeface="Red Hat Text" panose="020B0604020202020204" charset="0"/>
              </a:rPr>
              <a:t> </a:t>
            </a:r>
            <a:r>
              <a:rPr lang="es-MX" sz="1600" b="1" i="1" dirty="0" err="1">
                <a:latin typeface="Red Hat Text" panose="020B0604020202020204" charset="0"/>
              </a:rPr>
              <a:t>Doloris</a:t>
            </a:r>
            <a:r>
              <a:rPr lang="es-MX" sz="1600" b="1" i="1" dirty="0">
                <a:latin typeface="Red Hat Text" panose="020B0604020202020204" charset="0"/>
              </a:rPr>
              <a:t> </a:t>
            </a:r>
            <a:r>
              <a:rPr lang="es-MX" sz="1600" b="1" dirty="0">
                <a:latin typeface="Red Hat Text" panose="020B0604020202020204" charset="0"/>
              </a:rPr>
              <a:t>9-13).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915816" y="915566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 pascua momento privilegiado donde se nutre nuestra fe.</a:t>
            </a:r>
          </a:p>
          <a:p>
            <a:pPr marL="285750" indent="-285750" algn="just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Contemplamos el misterio de la Pasión, Muerte y Resurrección del Señor</a:t>
            </a:r>
          </a:p>
          <a:p>
            <a:pPr marL="285750" indent="-285750" algn="just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Nos robustece la fe, que nos llama a vivir en la esperanza de caminar con Jesús Resucitado</a:t>
            </a:r>
          </a:p>
          <a:p>
            <a:pPr marL="285750" indent="-285750" algn="just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Saber que Cristo que camina con nosotros, es el mayor privilegio y esperanza</a:t>
            </a:r>
          </a:p>
          <a:p>
            <a:pPr algn="just"/>
            <a:endParaRPr lang="es-MX" sz="1600" b="1" dirty="0">
              <a:latin typeface="Red Hat Text" panose="020B0604020202020204" charset="0"/>
            </a:endParaRPr>
          </a:p>
        </p:txBody>
      </p:sp>
      <p:pic>
        <p:nvPicPr>
          <p:cNvPr id="7" name="Google Shape;158;p21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840" y="-2972866"/>
            <a:ext cx="5904656" cy="5904656"/>
          </a:xfrm>
          <a:prstGeom prst="pie">
            <a:avLst>
              <a:gd name="adj1" fmla="val 0"/>
              <a:gd name="adj2" fmla="val 5401453"/>
            </a:avLst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060" y="59488"/>
            <a:ext cx="4432176" cy="82303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71600" y="2969526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El encuentro con Cristo vivo y Resucitado se </a:t>
            </a:r>
            <a:r>
              <a:rPr lang="es-MX" sz="1600" b="1" dirty="0">
                <a:latin typeface="Red Hat Text" panose="020B0604020202020204" charset="0"/>
              </a:rPr>
              <a:t> manifiesta </a:t>
            </a:r>
          </a:p>
          <a:p>
            <a:pPr marL="285750" indent="-285750" algn="just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</a:rPr>
              <a:t>A través de su palabra,  en la vida sacramental,  especialmente en la Eucaristía y en la vida de amor al prójimo.</a:t>
            </a:r>
            <a:endParaRPr lang="es-MX" sz="1600" b="1" dirty="0">
              <a:latin typeface="Red Hat Tex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</a:rPr>
              <a:t>Esto hace que la fe crezca y se desarrolle.</a:t>
            </a:r>
          </a:p>
          <a:p>
            <a:pPr marL="285750" indent="-285750" algn="just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1600" b="1" dirty="0">
                <a:latin typeface="Red Hat Text" panose="020B0604020202020204" charset="0"/>
              </a:rPr>
              <a:t>Nos convierte luz y de esperanza para muchos hermanos que viven desesperados, angustiados, deprimidos, porque seremos para ellos sal y luz de mundo hoy. </a:t>
            </a:r>
          </a:p>
        </p:txBody>
      </p:sp>
      <p:sp>
        <p:nvSpPr>
          <p:cNvPr id="11" name="Google Shape;94;p14"/>
          <p:cNvSpPr txBox="1">
            <a:spLocks/>
          </p:cNvSpPr>
          <p:nvPr/>
        </p:nvSpPr>
        <p:spPr>
          <a:xfrm>
            <a:off x="6429388" y="4857766"/>
            <a:ext cx="2643206" cy="2857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</p:spTree>
    <p:extLst>
      <p:ext uri="{BB962C8B-B14F-4D97-AF65-F5344CB8AC3E}">
        <p14:creationId xmlns:p14="http://schemas.microsoft.com/office/powerpoint/2010/main" val="156315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3375547" y="-4799600"/>
            <a:ext cx="6751793" cy="9602100"/>
          </a:xfrm>
          <a:prstGeom prst="pie">
            <a:avLst>
              <a:gd name="adj1" fmla="val 0"/>
              <a:gd name="adj2" fmla="val 5401453"/>
            </a:avLst>
          </a:prstGeom>
          <a:noFill/>
          <a:ln>
            <a:noFill/>
          </a:ln>
        </p:spPr>
      </p:pic>
      <p:sp>
        <p:nvSpPr>
          <p:cNvPr id="6" name="Google Shape;94;p14"/>
          <p:cNvSpPr txBox="1">
            <a:spLocks/>
          </p:cNvSpPr>
          <p:nvPr/>
        </p:nvSpPr>
        <p:spPr>
          <a:xfrm>
            <a:off x="6429388" y="4857766"/>
            <a:ext cx="2643206" cy="2857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00496" y="71420"/>
            <a:ext cx="4071966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d Hat Text" charset="0"/>
                <a:ea typeface="Calibri" pitchFamily="34" charset="0"/>
                <a:cs typeface="Times New Roman" pitchFamily="18" charset="0"/>
              </a:rPr>
              <a:t>Celebración: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d Hat Text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71802" y="1676939"/>
            <a:ext cx="59293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b="1" dirty="0">
                <a:solidFill>
                  <a:schemeClr val="bg1"/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s-MX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Leemos: 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ed Hat Text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Del Evangelio según San Lucas 9, 14-23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ed Hat Text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“En cuanto la multitud distinguió a Jesús, quedó asombrada y corrieron a saludarlo. El les preguntó: «¿Sobre qué estaban discutiendo?». </a:t>
            </a:r>
            <a:endParaRPr kumimoji="0" lang="es-MX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ed Hat Text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57554" y="637276"/>
            <a:ext cx="5572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600" b="1" dirty="0">
                <a:solidFill>
                  <a:schemeClr val="bg1"/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Instrucciones: en familia vamos a orar para que Dios acreciente nuestra fe, esperanza y caridad, y la manifestemos vivamente en nuestra familia y comunidad. </a:t>
            </a:r>
            <a:endParaRPr lang="es-ES" sz="1000" b="1" dirty="0">
              <a:solidFill>
                <a:schemeClr val="bg1"/>
              </a:solidFill>
              <a:latin typeface="Red Hat Text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00314" y="2971576"/>
            <a:ext cx="6500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Uno de ellos le dijo: «Maestro, te he traído a mi hijo, que está poseído de un espíritu mudo. Cuando se apodera de él, lo tira al suelo y le hace echar espuma por la boca; entonces le crujen sus dientes y se queda rígido. Le pedí a tus discípulos que lo expulsaran pero no pudieron». «Generación incrédula, respondió Jesús, ¿hasta cuándo estaré con ustedes? ¿Hasta cuándo tendré que soportarlos? Tráiganmelo». Y ellos se lo trajeron. </a:t>
            </a:r>
            <a:endParaRPr lang="es-E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43608" y="2952695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Reflexión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Red Hat Text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>
                  <a:lumMod val="25000"/>
                </a:schemeClr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es-MX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En familia cada uno de los miembros de la familia nos preguntamos y respondemos: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ed Hat Text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>
                  <a:lumMod val="25000"/>
                </a:schemeClr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es-MX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¿Cómo está nuestro caminar en la fe con Cristo?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>
                  <a:lumMod val="25000"/>
                </a:schemeClr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es-MX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¿Cómo manifestamos esa fe cada día en nuestra casa, trabajo y familia?.</a:t>
            </a:r>
            <a:endParaRPr kumimoji="0" lang="es-MX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ed Hat Text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488" y="623466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600" b="1" dirty="0">
                <a:solidFill>
                  <a:schemeClr val="bg1"/>
                </a:solidFill>
                <a:latin typeface="Red Hat Text" charset="0"/>
                <a:ea typeface="Calibri" pitchFamily="34" charset="0"/>
                <a:cs typeface="Times New Roman" pitchFamily="18" charset="0"/>
              </a:rPr>
              <a:t>En cuanto vio a Jesús, el espíritu sacudió violentamente al niño, que cayó al suelo y se revolcaba, echando espuma por la boca. Jesús le preguntó al padre: «¿Cuánto tiempo hace que está así?». «Desde la infancia, le respondió, y a menudo lo hace caer en el fuego o en el agua para matarlo. Si puedes hacer algo, ten piedad de nosotros y ayúdanos». «¡Si puedes...!», respondió Jesús. «Todo es posible para el que cree».  Inmediatamente el padre del niño exclamó: «Creo, ayúdame porque tengo poca fe»”.  Palabra del Señor</a:t>
            </a:r>
            <a:endParaRPr lang="es-MX" sz="1600" b="1" dirty="0">
              <a:solidFill>
                <a:schemeClr val="bg1"/>
              </a:solidFill>
              <a:latin typeface="Red Hat Text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48"/>
            <a:ext cx="2857487" cy="3417598"/>
          </a:xfrm>
          <a:prstGeom prst="rect">
            <a:avLst/>
          </a:prstGeom>
        </p:spPr>
      </p:pic>
      <p:sp>
        <p:nvSpPr>
          <p:cNvPr id="6" name="Google Shape;94;p14"/>
          <p:cNvSpPr txBox="1">
            <a:spLocks/>
          </p:cNvSpPr>
          <p:nvPr/>
        </p:nvSpPr>
        <p:spPr>
          <a:xfrm>
            <a:off x="6429388" y="4857766"/>
            <a:ext cx="2643206" cy="2857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rgilia template">
  <a:themeElements>
    <a:clrScheme name="Personalizado 11">
      <a:dk1>
        <a:srgbClr val="FFFFFF"/>
      </a:dk1>
      <a:lt1>
        <a:srgbClr val="01050E"/>
      </a:lt1>
      <a:dk2>
        <a:srgbClr val="DDE0EB"/>
      </a:dk2>
      <a:lt2>
        <a:srgbClr val="777FA0"/>
      </a:lt2>
      <a:accent1>
        <a:srgbClr val="008080"/>
      </a:accent1>
      <a:accent2>
        <a:srgbClr val="00CC99"/>
      </a:accent2>
      <a:accent3>
        <a:srgbClr val="00FF99"/>
      </a:accent3>
      <a:accent4>
        <a:srgbClr val="66FF99"/>
      </a:accent4>
      <a:accent5>
        <a:srgbClr val="99FF99"/>
      </a:accent5>
      <a:accent6>
        <a:srgbClr val="CCFF9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1301</Words>
  <Application>Microsoft Office PowerPoint</Application>
  <PresentationFormat>Presentación en pantalla (16:9)</PresentationFormat>
  <Paragraphs>86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Virgilia template</vt:lpstr>
      <vt:lpstr>Presentación de PowerPoint</vt:lpstr>
      <vt:lpstr>Firmes en la fe, esperanza y caridad.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toshiba</dc:creator>
  <cp:lastModifiedBy>Usuario desconocido</cp:lastModifiedBy>
  <cp:revision>42</cp:revision>
  <dcterms:modified xsi:type="dcterms:W3CDTF">2021-05-11T20:20:46Z</dcterms:modified>
</cp:coreProperties>
</file>